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68" r:id="rId3"/>
    <p:sldId id="263" r:id="rId4"/>
    <p:sldId id="260" r:id="rId5"/>
    <p:sldId id="264" r:id="rId6"/>
    <p:sldId id="265" r:id="rId7"/>
    <p:sldId id="266" r:id="rId8"/>
    <p:sldId id="267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274"/>
    <a:srgbClr val="00A84C"/>
    <a:srgbClr val="F315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5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2AE61B-D4A8-4B04-88AE-DC436EAE7301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63DB7E-0106-4670-9564-C2645897EF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484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63DB7E-0106-4670-9564-C2645897EF0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281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C7665-B9AE-4CB3-88A5-77823E095C5B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DDAD-C6EA-4B88-811E-C90FB8DAB5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66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C7665-B9AE-4CB3-88A5-77823E095C5B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DDAD-C6EA-4B88-811E-C90FB8DAB5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4729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C7665-B9AE-4CB3-88A5-77823E095C5B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DDAD-C6EA-4B88-811E-C90FB8DAB5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900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C7665-B9AE-4CB3-88A5-77823E095C5B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DDAD-C6EA-4B88-811E-C90FB8DAB5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823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C7665-B9AE-4CB3-88A5-77823E095C5B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DDAD-C6EA-4B88-811E-C90FB8DAB5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807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C7665-B9AE-4CB3-88A5-77823E095C5B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DDAD-C6EA-4B88-811E-C90FB8DAB5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975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C7665-B9AE-4CB3-88A5-77823E095C5B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DDAD-C6EA-4B88-811E-C90FB8DAB5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085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C7665-B9AE-4CB3-88A5-77823E095C5B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DDAD-C6EA-4B88-811E-C90FB8DAB5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3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C7665-B9AE-4CB3-88A5-77823E095C5B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DDAD-C6EA-4B88-811E-C90FB8DAB5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4221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C7665-B9AE-4CB3-88A5-77823E095C5B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DDAD-C6EA-4B88-811E-C90FB8DAB5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126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C7665-B9AE-4CB3-88A5-77823E095C5B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DDAD-C6EA-4B88-811E-C90FB8DAB5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412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C7665-B9AE-4CB3-88A5-77823E095C5B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CDDAD-C6EA-4B88-811E-C90FB8DAB5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80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slide" Target="slide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3"/><Relationship Id="rId7" Type="http://schemas.microsoft.com/office/2007/relationships/hdphoto" Target="../media/hdphoto2.wdp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5.jpeg"/><Relationship Id="rId7" Type="http://schemas.microsoft.com/office/2007/relationships/hdphoto" Target="../media/hdphoto4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10" Type="http://schemas.microsoft.com/office/2007/relationships/hdphoto" Target="../media/hdphoto5.wdp"/><Relationship Id="rId4" Type="http://schemas.openxmlformats.org/officeDocument/2006/relationships/image" Target="../media/image6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9.png"/><Relationship Id="rId7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microsoft.com/office/2007/relationships/hdphoto" Target="../media/hdphoto6.wdp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1.png"/><Relationship Id="rId7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12.png"/><Relationship Id="rId4" Type="http://schemas.microsoft.com/office/2007/relationships/hdphoto" Target="../media/hdphoto7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13.png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799" y="249381"/>
            <a:ext cx="79525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МАУДО «Городской дворец творчества детей и молодежи №1»</a:t>
            </a:r>
          </a:p>
          <a:p>
            <a:pPr algn="ctr"/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г. Набережные Челны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45227" y="1246495"/>
            <a:ext cx="89015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3153A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Михеева Елизавета Владимировна</a:t>
            </a:r>
          </a:p>
          <a:p>
            <a:pPr algn="ctr"/>
            <a:r>
              <a:rPr lang="ru-RU" sz="2800" dirty="0" smtClean="0">
                <a:solidFill>
                  <a:srgbClr val="F3153A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Педагог-организатор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82241" y="3259045"/>
            <a:ext cx="542751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dirty="0" smtClean="0">
              <a:solidFill>
                <a:schemeClr val="accent5">
                  <a:lumMod val="75000"/>
                </a:schemeClr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algn="ctr"/>
            <a:r>
              <a:rPr lang="ru-RU" sz="2800" dirty="0" smtClean="0">
                <a:solidFill>
                  <a:srgbClr val="00A84C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«Дорожные примеры.</a:t>
            </a:r>
          </a:p>
          <a:p>
            <a:pPr algn="ctr"/>
            <a:r>
              <a:rPr lang="ru-RU" sz="2800" dirty="0" smtClean="0">
                <a:solidFill>
                  <a:srgbClr val="00A84C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Средства индивидуальной мобильности»</a:t>
            </a:r>
            <a:endParaRPr lang="ru-RU" sz="2800" dirty="0">
              <a:solidFill>
                <a:srgbClr val="00A84C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88325" y="2507363"/>
            <a:ext cx="59020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FFC000"/>
                </a:solidFill>
              </a:rPr>
              <a:t>Педагогический кейс</a:t>
            </a:r>
            <a:endParaRPr lang="ru-RU" sz="4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985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2147454" y="651164"/>
            <a:ext cx="84235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4274"/>
                </a:solidFill>
                <a:latin typeface="Book Antiqua" panose="02040602050305030304" pitchFamily="18" charset="0"/>
              </a:rPr>
              <a:t>Ребята, в </a:t>
            </a:r>
            <a:r>
              <a:rPr lang="ru-RU" sz="2400" b="1" dirty="0">
                <a:solidFill>
                  <a:srgbClr val="004274"/>
                </a:solidFill>
                <a:latin typeface="Book Antiqua" panose="02040602050305030304" pitchFamily="18" charset="0"/>
              </a:rPr>
              <a:t>последнее время участники дорожного движения стали активно использовать в городской среде современные средства индивидуальной </a:t>
            </a:r>
            <a:r>
              <a:rPr lang="ru-RU" sz="2400" b="1" dirty="0" smtClean="0">
                <a:solidFill>
                  <a:srgbClr val="004274"/>
                </a:solidFill>
                <a:latin typeface="Book Antiqua" panose="02040602050305030304" pitchFamily="18" charset="0"/>
              </a:rPr>
              <a:t>мобильности (СИМ).</a:t>
            </a:r>
            <a:r>
              <a:rPr lang="ru-RU" sz="2400" b="1" dirty="0">
                <a:solidFill>
                  <a:srgbClr val="004274"/>
                </a:solidFill>
                <a:latin typeface="Book Antiqua" panose="02040602050305030304" pitchFamily="18" charset="0"/>
              </a:rPr>
              <a:t> </a:t>
            </a:r>
            <a:endParaRPr lang="ru-RU" sz="2400" b="1" dirty="0" smtClean="0">
              <a:solidFill>
                <a:srgbClr val="004274"/>
              </a:solidFill>
              <a:latin typeface="Book Antiqua" panose="02040602050305030304" pitchFamily="18" charset="0"/>
            </a:endParaRPr>
          </a:p>
          <a:p>
            <a:r>
              <a:rPr lang="ru-RU" sz="2400" b="1" dirty="0" smtClean="0">
                <a:solidFill>
                  <a:srgbClr val="0070C0"/>
                </a:solidFill>
                <a:latin typeface="Book Antiqua" panose="02040602050305030304" pitchFamily="18" charset="0"/>
              </a:rPr>
              <a:t>- Представьте ситуацию, что вы в данный момент лицо</a:t>
            </a:r>
            <a:r>
              <a:rPr lang="ru-RU" sz="2400" b="1" dirty="0">
                <a:solidFill>
                  <a:srgbClr val="0070C0"/>
                </a:solidFill>
                <a:latin typeface="Book Antiqua" panose="02040602050305030304" pitchFamily="18" charset="0"/>
              </a:rPr>
              <a:t>, передвигающееся на средствах индивидуальной </a:t>
            </a:r>
            <a:r>
              <a:rPr lang="ru-RU" sz="2400" b="1" dirty="0" smtClean="0">
                <a:solidFill>
                  <a:srgbClr val="0070C0"/>
                </a:solidFill>
                <a:latin typeface="Book Antiqua" panose="02040602050305030304" pitchFamily="18" charset="0"/>
              </a:rPr>
              <a:t>мобильности. </a:t>
            </a:r>
          </a:p>
          <a:p>
            <a:r>
              <a:rPr lang="ru-RU" sz="2400" b="1" dirty="0" smtClean="0">
                <a:solidFill>
                  <a:srgbClr val="0070C0"/>
                </a:solidFill>
                <a:latin typeface="Book Antiqua" panose="02040602050305030304" pitchFamily="18" charset="0"/>
              </a:rPr>
              <a:t>- Вам нужно вспомнить правила дорожного движения и решить дорожные задачи на последующих слайдах. </a:t>
            </a:r>
            <a:r>
              <a:rPr lang="ru-RU" sz="2400" b="1" dirty="0">
                <a:solidFill>
                  <a:srgbClr val="0070C0"/>
                </a:solidFill>
                <a:latin typeface="Book Antiqua" panose="02040602050305030304" pitchFamily="18" charset="0"/>
              </a:rPr>
              <a:t> </a:t>
            </a:r>
            <a:endParaRPr lang="ru-RU" sz="2400" dirty="0">
              <a:solidFill>
                <a:srgbClr val="0070C0"/>
              </a:solidFill>
              <a:latin typeface="Book Antiqua" panose="02040602050305030304" pitchFamily="18" charset="0"/>
            </a:endParaRP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1884218" y="2216727"/>
            <a:ext cx="263236" cy="27709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884218" y="3334985"/>
            <a:ext cx="263236" cy="27709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56637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sp>
        <p:nvSpPr>
          <p:cNvPr id="4" name="TextBox 3"/>
          <p:cNvSpPr txBox="1"/>
          <p:nvPr/>
        </p:nvSpPr>
        <p:spPr>
          <a:xfrm>
            <a:off x="4859910" y="181735"/>
            <a:ext cx="2472175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Правила </a:t>
            </a: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кейса</a:t>
            </a:r>
            <a:endParaRPr lang="ru-RU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93272" y="704955"/>
            <a:ext cx="1007225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На следующем слайде представлены четыре дорожные задачи, которые вам предстоит решить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Для этого: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70C0"/>
                </a:solidFill>
              </a:rPr>
              <a:t>Начинаете игру с задачи №1;</a:t>
            </a:r>
            <a:endParaRPr lang="ru-RU" dirty="0">
              <a:solidFill>
                <a:srgbClr val="0070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70C0"/>
                </a:solidFill>
              </a:rPr>
              <a:t>Ваша </a:t>
            </a:r>
            <a:r>
              <a:rPr lang="ru-RU" dirty="0" smtClean="0">
                <a:solidFill>
                  <a:srgbClr val="0070C0"/>
                </a:solidFill>
              </a:rPr>
              <a:t>цель </a:t>
            </a:r>
            <a:r>
              <a:rPr lang="ru-RU" dirty="0" smtClean="0">
                <a:solidFill>
                  <a:srgbClr val="0070C0"/>
                </a:solidFill>
              </a:rPr>
              <a:t>понять, совместимы ли два понятия друг с другом и решить задачу при помощи звездочек;</a:t>
            </a:r>
            <a:endParaRPr lang="ru-RU" dirty="0">
              <a:solidFill>
                <a:srgbClr val="0070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70C0"/>
                </a:solidFill>
              </a:rPr>
              <a:t>Если вы считаете, что понятия </a:t>
            </a:r>
            <a:r>
              <a:rPr lang="ru-RU" u="sng" dirty="0" smtClean="0">
                <a:solidFill>
                  <a:srgbClr val="00B050"/>
                </a:solidFill>
              </a:rPr>
              <a:t>совместимы</a:t>
            </a:r>
            <a:r>
              <a:rPr lang="ru-RU" dirty="0" smtClean="0">
                <a:solidFill>
                  <a:srgbClr val="0070C0"/>
                </a:solidFill>
              </a:rPr>
              <a:t>, вы нажимаете на </a:t>
            </a:r>
            <a:r>
              <a:rPr lang="ru-RU" u="sng" dirty="0" smtClean="0">
                <a:solidFill>
                  <a:srgbClr val="00B050"/>
                </a:solidFill>
              </a:rPr>
              <a:t>«Зеленую звездочку Д(а)», </a:t>
            </a:r>
            <a:r>
              <a:rPr lang="ru-RU" dirty="0" smtClean="0">
                <a:solidFill>
                  <a:srgbClr val="0070C0"/>
                </a:solidFill>
              </a:rPr>
              <a:t>если думаете, что два объекта </a:t>
            </a:r>
            <a:r>
              <a:rPr lang="ru-RU" u="sng" dirty="0" smtClean="0">
                <a:solidFill>
                  <a:srgbClr val="FF0000"/>
                </a:solidFill>
              </a:rPr>
              <a:t>не подходят друг другу</a:t>
            </a:r>
            <a:r>
              <a:rPr lang="ru-RU" dirty="0" smtClean="0">
                <a:solidFill>
                  <a:srgbClr val="0070C0"/>
                </a:solidFill>
              </a:rPr>
              <a:t>, то нажимаете на </a:t>
            </a:r>
            <a:r>
              <a:rPr lang="ru-RU" u="sng" dirty="0" smtClean="0">
                <a:solidFill>
                  <a:srgbClr val="FF0000"/>
                </a:solidFill>
              </a:rPr>
              <a:t>«Красную звездочку Н(</a:t>
            </a:r>
            <a:r>
              <a:rPr lang="ru-RU" u="sng" dirty="0" err="1" smtClean="0">
                <a:solidFill>
                  <a:srgbClr val="FF0000"/>
                </a:solidFill>
              </a:rPr>
              <a:t>ет</a:t>
            </a:r>
            <a:r>
              <a:rPr lang="ru-RU" u="sng" dirty="0" smtClean="0">
                <a:solidFill>
                  <a:srgbClr val="FF0000"/>
                </a:solidFill>
              </a:rPr>
              <a:t>)»;</a:t>
            </a:r>
            <a:endParaRPr lang="ru-RU" u="sng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70C0"/>
                </a:solidFill>
              </a:rPr>
              <a:t>Если вы выбрали правильный вариант ответа, то звездочка увеличивается в размере;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70C0"/>
                </a:solidFill>
              </a:rPr>
              <a:t>Если вы выбрали не правильный ответ, то звездочка исчезает;</a:t>
            </a:r>
            <a:endParaRPr lang="ru-RU" dirty="0">
              <a:solidFill>
                <a:srgbClr val="0070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70C0"/>
                </a:solidFill>
              </a:rPr>
              <a:t>Если не совсем понятно правильно решили вы задачу или нет при помощи звездочек, то нажмите рядом на ярлык звука и он вам подскажет на сколько верно вы решили данную задачу;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err="1" smtClean="0">
                <a:solidFill>
                  <a:srgbClr val="0070C0"/>
                </a:solidFill>
              </a:rPr>
              <a:t>Прорешайте</a:t>
            </a:r>
            <a:r>
              <a:rPr lang="ru-RU" dirty="0" smtClean="0">
                <a:solidFill>
                  <a:srgbClr val="0070C0"/>
                </a:solidFill>
              </a:rPr>
              <a:t> остальные задачи по порядку в аналогичной последовательности;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70C0"/>
                </a:solidFill>
              </a:rPr>
              <a:t>Для наглядности самих примеров, предложено их посмотреть в виде рисунков на слайдах: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                                         </a:t>
            </a:r>
            <a:r>
              <a:rPr lang="ru-RU" i="1" dirty="0" smtClean="0">
                <a:solidFill>
                  <a:srgbClr val="0070C0"/>
                </a:solidFill>
              </a:rPr>
              <a:t>1 задача – 8 слайд (</a:t>
            </a:r>
            <a:r>
              <a:rPr lang="ru-RU" i="1" dirty="0" smtClean="0">
                <a:solidFill>
                  <a:srgbClr val="0070C0"/>
                </a:solidFill>
                <a:hlinkClick r:id="rId4" action="ppaction://hlinksldjump"/>
              </a:rPr>
              <a:t>нажми</a:t>
            </a:r>
            <a:r>
              <a:rPr lang="ru-RU" i="1" dirty="0" smtClean="0">
                <a:solidFill>
                  <a:srgbClr val="0070C0"/>
                </a:solidFill>
              </a:rPr>
              <a:t> на меня)</a:t>
            </a:r>
          </a:p>
          <a:p>
            <a:r>
              <a:rPr lang="ru-RU" i="1" dirty="0" smtClean="0">
                <a:solidFill>
                  <a:srgbClr val="0070C0"/>
                </a:solidFill>
              </a:rPr>
              <a:t>                                         2 задача – 9 слайд </a:t>
            </a:r>
            <a:r>
              <a:rPr lang="ru-RU" i="1" dirty="0">
                <a:solidFill>
                  <a:srgbClr val="0070C0"/>
                </a:solidFill>
              </a:rPr>
              <a:t>(</a:t>
            </a:r>
            <a:r>
              <a:rPr lang="ru-RU" i="1" dirty="0">
                <a:solidFill>
                  <a:srgbClr val="0070C0"/>
                </a:solidFill>
                <a:hlinkClick r:id="rId5" action="ppaction://hlinksldjump"/>
              </a:rPr>
              <a:t>нажми</a:t>
            </a:r>
            <a:r>
              <a:rPr lang="ru-RU" i="1" dirty="0">
                <a:solidFill>
                  <a:srgbClr val="0070C0"/>
                </a:solidFill>
              </a:rPr>
              <a:t> на меня)</a:t>
            </a:r>
          </a:p>
          <a:p>
            <a:r>
              <a:rPr lang="ru-RU" i="1" dirty="0" smtClean="0">
                <a:solidFill>
                  <a:srgbClr val="0070C0"/>
                </a:solidFill>
              </a:rPr>
              <a:t>                                         3 задача – 10 слайд </a:t>
            </a:r>
            <a:r>
              <a:rPr lang="ru-RU" i="1" dirty="0">
                <a:solidFill>
                  <a:srgbClr val="0070C0"/>
                </a:solidFill>
              </a:rPr>
              <a:t>(</a:t>
            </a:r>
            <a:r>
              <a:rPr lang="ru-RU" i="1" dirty="0">
                <a:solidFill>
                  <a:srgbClr val="0070C0"/>
                </a:solidFill>
                <a:hlinkClick r:id="rId6" action="ppaction://hlinksldjump"/>
              </a:rPr>
              <a:t>нажми</a:t>
            </a:r>
            <a:r>
              <a:rPr lang="ru-RU" i="1" dirty="0">
                <a:solidFill>
                  <a:srgbClr val="0070C0"/>
                </a:solidFill>
              </a:rPr>
              <a:t> на меня)</a:t>
            </a:r>
          </a:p>
          <a:p>
            <a:r>
              <a:rPr lang="ru-RU" i="1" dirty="0" smtClean="0">
                <a:solidFill>
                  <a:srgbClr val="0070C0"/>
                </a:solidFill>
              </a:rPr>
              <a:t>                                         4 задача – 11 слайд </a:t>
            </a:r>
            <a:r>
              <a:rPr lang="ru-RU" i="1" dirty="0">
                <a:solidFill>
                  <a:srgbClr val="0070C0"/>
                </a:solidFill>
              </a:rPr>
              <a:t>(</a:t>
            </a:r>
            <a:r>
              <a:rPr lang="ru-RU" i="1" dirty="0">
                <a:solidFill>
                  <a:srgbClr val="0070C0"/>
                </a:solidFill>
                <a:hlinkClick r:id="rId7" action="ppaction://hlinksldjump"/>
              </a:rPr>
              <a:t>нажми</a:t>
            </a:r>
            <a:r>
              <a:rPr lang="ru-RU" i="1" dirty="0">
                <a:solidFill>
                  <a:srgbClr val="0070C0"/>
                </a:solidFill>
              </a:rPr>
              <a:t> на меня)</a:t>
            </a:r>
          </a:p>
          <a:p>
            <a:endParaRPr lang="ru-RU" i="1" dirty="0" smtClean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907" y="6334780"/>
            <a:ext cx="28401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УДАЧИ!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61433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sp>
        <p:nvSpPr>
          <p:cNvPr id="9" name="TextBox 8"/>
          <p:cNvSpPr txBox="1"/>
          <p:nvPr/>
        </p:nvSpPr>
        <p:spPr>
          <a:xfrm>
            <a:off x="2438397" y="937691"/>
            <a:ext cx="6719457" cy="523220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Велосипед + специальные дорожки =</a:t>
            </a:r>
            <a:endParaRPr lang="ru-RU" sz="2800" b="1" dirty="0">
              <a:solidFill>
                <a:schemeClr val="accent5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38397" y="1995055"/>
            <a:ext cx="4668985" cy="52322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Скейтборд + автодорога =</a:t>
            </a:r>
            <a:endParaRPr lang="ru-RU" sz="2800" b="1" dirty="0">
              <a:solidFill>
                <a:schemeClr val="accent5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38397" y="3041073"/>
            <a:ext cx="4918367" cy="52322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Ролики + школьный двор =</a:t>
            </a:r>
            <a:endParaRPr lang="ru-RU" sz="2800" b="1" dirty="0">
              <a:solidFill>
                <a:schemeClr val="accent5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38398" y="4087091"/>
            <a:ext cx="3782294" cy="52322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Велосипед + шоссе =</a:t>
            </a:r>
            <a:endParaRPr lang="ru-RU" sz="2800" b="1" dirty="0">
              <a:solidFill>
                <a:schemeClr val="accent5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683326" y="852937"/>
            <a:ext cx="651163" cy="692727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787234" y="852937"/>
            <a:ext cx="4433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1</a:t>
            </a:r>
            <a:endParaRPr lang="ru-RU" sz="4000" dirty="0"/>
          </a:p>
        </p:txBody>
      </p:sp>
      <p:sp>
        <p:nvSpPr>
          <p:cNvPr id="15" name="Овал 14"/>
          <p:cNvSpPr/>
          <p:nvPr/>
        </p:nvSpPr>
        <p:spPr>
          <a:xfrm>
            <a:off x="1683326" y="1825548"/>
            <a:ext cx="651163" cy="692727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1787234" y="1825548"/>
            <a:ext cx="4433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2</a:t>
            </a:r>
            <a:endParaRPr lang="ru-RU" sz="4000" dirty="0"/>
          </a:p>
        </p:txBody>
      </p:sp>
      <p:sp>
        <p:nvSpPr>
          <p:cNvPr id="17" name="Овал 16"/>
          <p:cNvSpPr/>
          <p:nvPr/>
        </p:nvSpPr>
        <p:spPr>
          <a:xfrm>
            <a:off x="1683326" y="2871566"/>
            <a:ext cx="651163" cy="692727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1787234" y="2838574"/>
            <a:ext cx="4433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3</a:t>
            </a:r>
            <a:endParaRPr lang="ru-RU" sz="4000" dirty="0"/>
          </a:p>
        </p:txBody>
      </p:sp>
      <p:sp>
        <p:nvSpPr>
          <p:cNvPr id="20" name="Овал 19"/>
          <p:cNvSpPr/>
          <p:nvPr/>
        </p:nvSpPr>
        <p:spPr>
          <a:xfrm>
            <a:off x="1683326" y="3917584"/>
            <a:ext cx="651163" cy="692727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1787234" y="3917584"/>
            <a:ext cx="4433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4</a:t>
            </a:r>
            <a:endParaRPr lang="ru-RU" sz="4000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70860" t="12626" r="11420" b="54819"/>
          <a:stretch/>
        </p:blipFill>
        <p:spPr>
          <a:xfrm>
            <a:off x="10695707" y="2962272"/>
            <a:ext cx="1246909" cy="1288473"/>
          </a:xfrm>
          <a:prstGeom prst="rect">
            <a:avLst/>
          </a:prstGeom>
        </p:spPr>
      </p:pic>
      <p:sp>
        <p:nvSpPr>
          <p:cNvPr id="23" name="5-конечная звезда 22"/>
          <p:cNvSpPr/>
          <p:nvPr/>
        </p:nvSpPr>
        <p:spPr>
          <a:xfrm>
            <a:off x="10917379" y="700952"/>
            <a:ext cx="803564" cy="837318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5-конечная звезда 23"/>
          <p:cNvSpPr/>
          <p:nvPr/>
        </p:nvSpPr>
        <p:spPr>
          <a:xfrm>
            <a:off x="10917379" y="1775681"/>
            <a:ext cx="803564" cy="837318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5-конечная звезда 24"/>
          <p:cNvSpPr/>
          <p:nvPr/>
        </p:nvSpPr>
        <p:spPr>
          <a:xfrm>
            <a:off x="10938162" y="2850410"/>
            <a:ext cx="803564" cy="837318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5-конечная звезда 25"/>
          <p:cNvSpPr/>
          <p:nvPr/>
        </p:nvSpPr>
        <p:spPr>
          <a:xfrm>
            <a:off x="10917379" y="3967654"/>
            <a:ext cx="803564" cy="837318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5-конечная звезда 27"/>
          <p:cNvSpPr/>
          <p:nvPr/>
        </p:nvSpPr>
        <p:spPr>
          <a:xfrm>
            <a:off x="9684324" y="3967654"/>
            <a:ext cx="803564" cy="837318"/>
          </a:xfrm>
          <a:prstGeom prst="star5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5-конечная звезда 28"/>
          <p:cNvSpPr/>
          <p:nvPr/>
        </p:nvSpPr>
        <p:spPr>
          <a:xfrm>
            <a:off x="9684324" y="2859126"/>
            <a:ext cx="803564" cy="837318"/>
          </a:xfrm>
          <a:prstGeom prst="star5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5-конечная звезда 29"/>
          <p:cNvSpPr/>
          <p:nvPr/>
        </p:nvSpPr>
        <p:spPr>
          <a:xfrm>
            <a:off x="9684324" y="1750598"/>
            <a:ext cx="803564" cy="837318"/>
          </a:xfrm>
          <a:prstGeom prst="star5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5-конечная звезда 30">
            <a:hlinkClick r:id="" action="ppaction://noaction"/>
          </p:cNvPr>
          <p:cNvSpPr/>
          <p:nvPr/>
        </p:nvSpPr>
        <p:spPr>
          <a:xfrm>
            <a:off x="9684324" y="708346"/>
            <a:ext cx="803564" cy="837318"/>
          </a:xfrm>
          <a:prstGeom prst="star5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9857503" y="866792"/>
            <a:ext cx="457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Д</a:t>
            </a:r>
            <a:endParaRPr lang="ru-RU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9857503" y="1933500"/>
            <a:ext cx="457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Д</a:t>
            </a:r>
            <a:endParaRPr lang="ru-RU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9857503" y="3026658"/>
            <a:ext cx="457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Д</a:t>
            </a:r>
            <a:endParaRPr lang="ru-RU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9857503" y="4138182"/>
            <a:ext cx="457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Д</a:t>
            </a:r>
            <a:endParaRPr lang="ru-RU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1114803" y="4138182"/>
            <a:ext cx="4087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Н</a:t>
            </a:r>
            <a:endParaRPr lang="ru-RU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1125190" y="3054737"/>
            <a:ext cx="457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Н</a:t>
            </a:r>
            <a:endParaRPr lang="ru-RU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1125190" y="1966344"/>
            <a:ext cx="457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Н</a:t>
            </a:r>
            <a:endParaRPr lang="ru-RU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1111341" y="883946"/>
            <a:ext cx="457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Н</a:t>
            </a:r>
            <a:endParaRPr lang="ru-RU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1" name="zvuk-aplodismentov-i-ovacii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4910.187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310255" y="1136702"/>
            <a:ext cx="394852" cy="394852"/>
          </a:xfrm>
          <a:prstGeom prst="rect">
            <a:avLst/>
          </a:prstGeom>
        </p:spPr>
      </p:pic>
      <p:pic>
        <p:nvPicPr>
          <p:cNvPr id="45" name="zvuk-aplodismentov-i-ovacii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4910.187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654134" y="2175632"/>
            <a:ext cx="394852" cy="394852"/>
          </a:xfrm>
          <a:prstGeom prst="rect">
            <a:avLst/>
          </a:prstGeom>
        </p:spPr>
      </p:pic>
      <p:pic>
        <p:nvPicPr>
          <p:cNvPr id="46" name="zvuk-aplodismentov-i-ovacii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4910.187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654134" y="3277785"/>
            <a:ext cx="394852" cy="394852"/>
          </a:xfrm>
          <a:prstGeom prst="rect">
            <a:avLst/>
          </a:prstGeom>
        </p:spPr>
      </p:pic>
      <p:pic>
        <p:nvPicPr>
          <p:cNvPr id="47" name="zvuk-aplodismentov-i-ovacii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4910.187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654134" y="4386313"/>
            <a:ext cx="394852" cy="394852"/>
          </a:xfrm>
          <a:prstGeom prst="rect">
            <a:avLst/>
          </a:prstGeom>
        </p:spPr>
      </p:pic>
      <p:pic>
        <p:nvPicPr>
          <p:cNvPr id="48" name="75dff623679a9db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292935" y="2110954"/>
            <a:ext cx="429492" cy="429492"/>
          </a:xfrm>
          <a:prstGeom prst="rect">
            <a:avLst/>
          </a:prstGeom>
        </p:spPr>
      </p:pic>
      <p:pic>
        <p:nvPicPr>
          <p:cNvPr id="49" name="75dff623679a9db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334497" y="3243145"/>
            <a:ext cx="429492" cy="429492"/>
          </a:xfrm>
          <a:prstGeom prst="rect">
            <a:avLst/>
          </a:prstGeom>
        </p:spPr>
      </p:pic>
      <p:pic>
        <p:nvPicPr>
          <p:cNvPr id="50" name="75dff623679a9db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395103" y="4410724"/>
            <a:ext cx="429492" cy="429492"/>
          </a:xfrm>
          <a:prstGeom prst="rect">
            <a:avLst/>
          </a:prstGeom>
        </p:spPr>
      </p:pic>
      <p:pic>
        <p:nvPicPr>
          <p:cNvPr id="51" name="75dff623679a9db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619494" y="1127005"/>
            <a:ext cx="429492" cy="42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358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3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3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5000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5000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5000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5000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audio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2951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audio>
              <p:cMediaNode vol="8000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2951" fill="hold"/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"/>
                </p:tgtEl>
              </p:cMediaNode>
            </p:audio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9" dur="2951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audio>
              <p:cMediaNode vol="8000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5" dur="2951" fill="hold"/>
                                        <p:tgtEl>
                                          <p:spTgt spid="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"/>
                </p:tgtEl>
              </p:cMediaNode>
            </p:audio>
          </p:childTnLst>
        </p:cTn>
      </p:par>
    </p:tnLst>
    <p:bldLst>
      <p:bldP spid="32" grpId="0" build="p"/>
      <p:bldP spid="33" grpId="0"/>
      <p:bldP spid="34" grpId="0"/>
      <p:bldP spid="35" grpId="0"/>
      <p:bldP spid="36" grpId="0"/>
      <p:bldP spid="37" grpId="0"/>
      <p:bldP spid="38" grpId="0"/>
      <p:bldP spid="3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623661_112-p-fon-dlya-prezentatsii-doroga-1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802389" y="2017727"/>
            <a:ext cx="8066809" cy="438413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8913" y="1777377"/>
            <a:ext cx="7132015" cy="394638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774384" y="2292547"/>
            <a:ext cx="114300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900" dirty="0" smtClean="0">
                <a:solidFill>
                  <a:srgbClr val="002060"/>
                </a:solidFill>
              </a:rPr>
              <a:t>+</a:t>
            </a:r>
            <a:endParaRPr lang="ru-RU" sz="23900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31015" y="1756117"/>
            <a:ext cx="6719457" cy="523220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Велосипед + специальные дорожки =</a:t>
            </a:r>
            <a:endParaRPr lang="ru-RU" sz="2800" b="1" dirty="0">
              <a:solidFill>
                <a:schemeClr val="accent5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5" name="Рисунок 4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6335" y="5888670"/>
            <a:ext cx="913921" cy="77480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-12480" y="5539093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Чтобы вернуться обратно, нажми на домик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6191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623661_112-p-fon-dlya-prezentatsii-doroga-1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173944" y="2422718"/>
            <a:ext cx="114300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900" dirty="0" smtClean="0">
                <a:solidFill>
                  <a:srgbClr val="002060"/>
                </a:solidFill>
              </a:rPr>
              <a:t>+</a:t>
            </a:r>
            <a:endParaRPr lang="ru-RU" sz="23900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39" y="2917090"/>
            <a:ext cx="4356275" cy="27639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55" b="100000" l="1167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05569" y="2118432"/>
            <a:ext cx="4828309" cy="337176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410951" y="1092681"/>
            <a:ext cx="4668985" cy="52322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Скейтборд + автодорога =</a:t>
            </a:r>
            <a:endParaRPr lang="ru-RU" sz="2800" b="1" dirty="0">
              <a:solidFill>
                <a:schemeClr val="accent5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10" name="Рисунок 9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6335" y="5888670"/>
            <a:ext cx="913921" cy="77480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-12480" y="5539093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Чтобы вернуться обратно, нажми на домик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4215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623661_112-p-fon-dlya-prezentatsii-doroga-1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173944" y="2422718"/>
            <a:ext cx="114300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900" dirty="0" smtClean="0">
                <a:solidFill>
                  <a:srgbClr val="002060"/>
                </a:solidFill>
              </a:rPr>
              <a:t>+</a:t>
            </a:r>
            <a:endParaRPr lang="ru-RU" sz="23900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94" b="97835" l="9753" r="8997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1659" y="2589068"/>
            <a:ext cx="4350627" cy="303587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8149" y="2044580"/>
            <a:ext cx="4652645" cy="328942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286260" y="1189663"/>
            <a:ext cx="4918367" cy="52322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Ролики + школьный двор =</a:t>
            </a:r>
            <a:endParaRPr lang="ru-RU" sz="2800" b="1" dirty="0">
              <a:solidFill>
                <a:schemeClr val="accent5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11" name="Рисунок 10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6335" y="5888670"/>
            <a:ext cx="913921" cy="77480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-12480" y="5539093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Чтобы вернуться обратно, нажми на домик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5937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623661_112-p-fon-dlya-prezentatsii-doroga-1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173944" y="2422718"/>
            <a:ext cx="114300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900" dirty="0" smtClean="0">
                <a:solidFill>
                  <a:srgbClr val="002060"/>
                </a:solidFill>
              </a:rPr>
              <a:t>+</a:t>
            </a:r>
            <a:endParaRPr lang="ru-RU" sz="23900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54297" y="963937"/>
            <a:ext cx="3782294" cy="52322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Велосипед + шоссе =</a:t>
            </a:r>
            <a:endParaRPr lang="ru-RU" sz="2800" b="1" dirty="0">
              <a:solidFill>
                <a:schemeClr val="accent5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525298" y="1973417"/>
            <a:ext cx="8066809" cy="43841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5444" y="1973417"/>
            <a:ext cx="6226638" cy="3113319"/>
          </a:xfrm>
          <a:prstGeom prst="rect">
            <a:avLst/>
          </a:prstGeom>
        </p:spPr>
      </p:pic>
      <p:pic>
        <p:nvPicPr>
          <p:cNvPr id="11" name="Рисунок 10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6335" y="5888670"/>
            <a:ext cx="913921" cy="77480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-12480" y="5539093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Чтобы вернуться обратно, нажми на домик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4105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720</TotalTime>
  <Words>333</Words>
  <Application>Microsoft Office PowerPoint</Application>
  <PresentationFormat>Широкоэкранный</PresentationFormat>
  <Paragraphs>57</Paragraphs>
  <Slides>8</Slides>
  <Notes>1</Notes>
  <HiddenSlides>0</HiddenSlides>
  <MMClips>8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Batang</vt:lpstr>
      <vt:lpstr>Arial</vt:lpstr>
      <vt:lpstr>Book Antiqua</vt:lpstr>
      <vt:lpstr>Calibri</vt:lpstr>
      <vt:lpstr>Calibri Light</vt:lpstr>
      <vt:lpstr>Cambria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42</cp:revision>
  <dcterms:created xsi:type="dcterms:W3CDTF">2024-01-31T13:11:27Z</dcterms:created>
  <dcterms:modified xsi:type="dcterms:W3CDTF">2024-04-08T10:01:17Z</dcterms:modified>
</cp:coreProperties>
</file>